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handoutMasterIdLst>
    <p:handoutMasterId r:id="rId93"/>
  </p:handoutMasterIdLst>
  <p:sldIdLst>
    <p:sldId id="508" r:id="rId2"/>
    <p:sldId id="947" r:id="rId3"/>
    <p:sldId id="952" r:id="rId4"/>
    <p:sldId id="1017" r:id="rId5"/>
    <p:sldId id="969" r:id="rId6"/>
    <p:sldId id="1018" r:id="rId7"/>
    <p:sldId id="970" r:id="rId8"/>
    <p:sldId id="1001" r:id="rId9"/>
    <p:sldId id="1010" r:id="rId10"/>
    <p:sldId id="1019" r:id="rId11"/>
    <p:sldId id="1002" r:id="rId12"/>
    <p:sldId id="1003" r:id="rId13"/>
    <p:sldId id="1004" r:id="rId14"/>
    <p:sldId id="1005" r:id="rId15"/>
    <p:sldId id="1006" r:id="rId16"/>
    <p:sldId id="1011" r:id="rId17"/>
    <p:sldId id="1020" r:id="rId18"/>
    <p:sldId id="1021" r:id="rId19"/>
    <p:sldId id="1007" r:id="rId20"/>
    <p:sldId id="1008" r:id="rId21"/>
    <p:sldId id="1016" r:id="rId22"/>
    <p:sldId id="1012" r:id="rId23"/>
    <p:sldId id="949" r:id="rId24"/>
    <p:sldId id="971" r:id="rId25"/>
    <p:sldId id="978" r:id="rId26"/>
    <p:sldId id="979" r:id="rId27"/>
    <p:sldId id="980" r:id="rId28"/>
    <p:sldId id="981" r:id="rId29"/>
    <p:sldId id="984" r:id="rId30"/>
    <p:sldId id="982" r:id="rId31"/>
    <p:sldId id="955" r:id="rId32"/>
    <p:sldId id="954" r:id="rId33"/>
    <p:sldId id="957" r:id="rId34"/>
    <p:sldId id="958" r:id="rId35"/>
    <p:sldId id="959" r:id="rId36"/>
    <p:sldId id="960" r:id="rId37"/>
    <p:sldId id="961" r:id="rId38"/>
    <p:sldId id="972" r:id="rId39"/>
    <p:sldId id="963" r:id="rId40"/>
    <p:sldId id="965" r:id="rId41"/>
    <p:sldId id="985" r:id="rId42"/>
    <p:sldId id="986" r:id="rId43"/>
    <p:sldId id="966" r:id="rId44"/>
    <p:sldId id="987" r:id="rId45"/>
    <p:sldId id="988" r:id="rId46"/>
    <p:sldId id="989" r:id="rId47"/>
    <p:sldId id="990" r:id="rId48"/>
    <p:sldId id="991" r:id="rId49"/>
    <p:sldId id="992" r:id="rId50"/>
    <p:sldId id="993" r:id="rId51"/>
    <p:sldId id="967" r:id="rId52"/>
    <p:sldId id="994" r:id="rId53"/>
    <p:sldId id="995" r:id="rId54"/>
    <p:sldId id="996" r:id="rId55"/>
    <p:sldId id="997" r:id="rId56"/>
    <p:sldId id="998" r:id="rId57"/>
    <p:sldId id="999" r:id="rId58"/>
    <p:sldId id="968" r:id="rId59"/>
    <p:sldId id="1000" r:id="rId60"/>
    <p:sldId id="953" r:id="rId61"/>
    <p:sldId id="1024" r:id="rId62"/>
    <p:sldId id="765" r:id="rId63"/>
    <p:sldId id="1022" r:id="rId64"/>
    <p:sldId id="1025" r:id="rId65"/>
    <p:sldId id="1023" r:id="rId66"/>
    <p:sldId id="784" r:id="rId67"/>
    <p:sldId id="766" r:id="rId68"/>
    <p:sldId id="767" r:id="rId69"/>
    <p:sldId id="769" r:id="rId70"/>
    <p:sldId id="938" r:id="rId71"/>
    <p:sldId id="939" r:id="rId72"/>
    <p:sldId id="944" r:id="rId73"/>
    <p:sldId id="943" r:id="rId74"/>
    <p:sldId id="940" r:id="rId75"/>
    <p:sldId id="941" r:id="rId76"/>
    <p:sldId id="942" r:id="rId77"/>
    <p:sldId id="946" r:id="rId78"/>
    <p:sldId id="745" r:id="rId79"/>
    <p:sldId id="746" r:id="rId80"/>
    <p:sldId id="747" r:id="rId81"/>
    <p:sldId id="748" r:id="rId82"/>
    <p:sldId id="749" r:id="rId83"/>
    <p:sldId id="750" r:id="rId84"/>
    <p:sldId id="751" r:id="rId85"/>
    <p:sldId id="752" r:id="rId86"/>
    <p:sldId id="753" r:id="rId87"/>
    <p:sldId id="754" r:id="rId88"/>
    <p:sldId id="755" r:id="rId89"/>
    <p:sldId id="909" r:id="rId90"/>
    <p:sldId id="761" r:id="rId91"/>
  </p:sldIdLst>
  <p:sldSz cx="9144000" cy="6858000" type="screen4x3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0066"/>
    <a:srgbClr val="FF6600"/>
    <a:srgbClr val="000000"/>
    <a:srgbClr val="993300"/>
    <a:srgbClr val="00FFFF"/>
    <a:srgbClr val="FFFF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3" autoAdjust="0"/>
    <p:restoredTop sz="91458"/>
  </p:normalViewPr>
  <p:slideViewPr>
    <p:cSldViewPr>
      <p:cViewPr>
        <p:scale>
          <a:sx n="84" d="100"/>
          <a:sy n="84" d="100"/>
        </p:scale>
        <p:origin x="1816" y="5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notesMaster" Target="notesMasters/notesMaster1.xml"/><Relationship Id="rId93" Type="http://schemas.openxmlformats.org/officeDocument/2006/relationships/handoutMaster" Target="handoutMasters/handoutMaster1.xml"/><Relationship Id="rId94" Type="http://schemas.openxmlformats.org/officeDocument/2006/relationships/presProps" Target="presProps.xml"/><Relationship Id="rId95" Type="http://schemas.openxmlformats.org/officeDocument/2006/relationships/viewProps" Target="viewProps.xml"/><Relationship Id="rId96" Type="http://schemas.openxmlformats.org/officeDocument/2006/relationships/theme" Target="theme/theme1.xml"/><Relationship Id="rId9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F029FA-6FA7-2F48-B526-53AF421D723E}" type="datetimeFigureOut">
              <a:rPr lang="en-US" altLang="en-US"/>
              <a:pPr/>
              <a:t>1/26/21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591E04-4794-A749-B9DC-51442D63D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352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vi-V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D8CD649-45BA-C64A-9D87-2726E92DD4C1}" type="datetimeFigureOut">
              <a:rPr lang="vi-VN" altLang="en-US"/>
              <a:pPr/>
              <a:t>26/01/2021</a:t>
            </a:fld>
            <a:endParaRPr lang="vi-V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vi-V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4982F54-F067-DC46-88EA-CA47996A378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56748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endParaRPr lang="vi-VN" altLang="en-US" sz="1800" i="1">
              <a:solidFill>
                <a:schemeClr val="bg1"/>
              </a:solidFill>
              <a:latin typeface="VNI-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05360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DD1D4-1F55-BA41-BB1F-A13D6695CFF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95375861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066800"/>
            <a:ext cx="1962150" cy="5019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66800"/>
            <a:ext cx="5734050" cy="5019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3C1C8-AABE-4344-9D9D-3E1D2DF31F1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6800"/>
            <a:ext cx="7848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286000"/>
            <a:ext cx="3770313" cy="380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286000"/>
            <a:ext cx="3770312" cy="380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09BC1-BF59-7E43-8A76-5EA5C2DC29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1730598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F96D0-5E7F-214D-BC17-FA1D1D43344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13511382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A89AC-7C36-F045-AC8D-235E25FFC4A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6194465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86000"/>
            <a:ext cx="3770313" cy="3800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286000"/>
            <a:ext cx="3770312" cy="3800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6F638-D2AB-AC42-A975-C45BD19B66B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1099451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946D7-3EAD-6644-99C9-8FB7327B05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8519716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08562-85AF-1C46-93F1-E61E803E88A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825361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F7597-325C-F246-B8AC-D28F18CC9F4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1869343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135FC-A086-5643-A319-507F6384DA0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31563037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34FC9-BD3C-D848-96D5-5EDC73A3427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0654187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066800"/>
            <a:ext cx="78486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286000"/>
            <a:ext cx="76930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endParaRPr lang="vi-V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vi-V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fld id="{183AB0A2-2F5B-F64E-BF15-CED684025285}" type="slidenum">
              <a:rPr lang="vi-VN" altLang="en-US"/>
              <a:pPr/>
              <a:t>‹#›</a:t>
            </a:fld>
            <a:endParaRPr lang="vi-VN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endParaRPr lang="vi-VN" altLang="en-US" sz="1800" i="1">
              <a:solidFill>
                <a:schemeClr val="bg1"/>
              </a:solidFill>
              <a:latin typeface="VNI-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ransition>
    <p:comb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tif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1.tif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2.tiff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2.tif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2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tif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2.tif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3.tif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4.tif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tiff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tif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tif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jpe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1" Type="http://schemas.microsoft.com/office/2007/relationships/media" Target="file://localhost/Users/mac/Desktop/BINH%20-%20CAC%20BAI%20BAO%20CAO/KIEM%20CHE%20CAM%20XUC/TTC/DUA%20TRE%20AN%20CAP.mp4" TargetMode="External"/><Relationship Id="rId2" Type="http://schemas.openxmlformats.org/officeDocument/2006/relationships/video" Target="file://localhost/Users/mac/Desktop/BINH%20-%20CAC%20BAI%20BAO%20CAO/KIEM%20CHE%20CAM%20XUC/TTC/DUA%20TRE%20AN%20CAP.mp4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tiff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NGƯỜI THẦY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562600"/>
            <a:ext cx="9144000" cy="12954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Diễn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giả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-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Chuyên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gia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Tâm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lý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mr-IN" sz="3200" kern="0" dirty="0">
                <a:solidFill>
                  <a:schemeClr val="bg1"/>
                </a:solidFill>
                <a:latin typeface="Times New Roman" pitchFamily="18" charset="0"/>
              </a:rPr>
              <a:t>–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3200" kern="0" dirty="0">
                <a:solidFill>
                  <a:schemeClr val="bg1"/>
                </a:solidFill>
                <a:latin typeface="Times New Roman" pitchFamily="18" charset="0"/>
              </a:rPr>
              <a:t>Tiến sĩ</a:t>
            </a:r>
            <a:endParaRPr lang="en-US" sz="3200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800" b="1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itchFamily="18" charset="0"/>
              </a:rPr>
              <a:t>Huỳnh</a:t>
            </a:r>
            <a:r>
              <a:rPr lang="en-US" sz="4800" b="1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itchFamily="18" charset="0"/>
              </a:rPr>
              <a:t>Anh</a:t>
            </a:r>
            <a:r>
              <a:rPr lang="en-US" sz="4800" b="1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itchFamily="18" charset="0"/>
              </a:rPr>
              <a:t>Bình</a:t>
            </a:r>
            <a:endParaRPr lang="en-US" sz="48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055533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988" y="1295400"/>
            <a:ext cx="917098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ĐIỆN THOẠI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9350674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GIẦY DÉP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950" y="1524000"/>
            <a:ext cx="74041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91178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CẶP, BALÔ 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1295400"/>
            <a:ext cx="5562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52764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PHỤ KIỆN KÈM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295400"/>
            <a:ext cx="6553199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20510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XE CỘ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1219200"/>
            <a:ext cx="56388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3828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THÓI QUEN ĐI LẠI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144000" cy="55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31446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NƠI GIẢI TRÍ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" y="1295400"/>
            <a:ext cx="91440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18409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1447800"/>
            <a:ext cx="9132887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NÉT GIAO TIẾP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9017844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8" y="1219200"/>
            <a:ext cx="9136062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15240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b="1" kern="0" dirty="0" smtClean="0">
                <a:solidFill>
                  <a:schemeClr val="bg1"/>
                </a:solidFill>
                <a:latin typeface="Times New Roman" pitchFamily="18" charset="0"/>
              </a:rPr>
              <a:t>HÀNH XỬ NƠI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b="1" kern="0" dirty="0" smtClean="0">
                <a:solidFill>
                  <a:schemeClr val="bg1"/>
                </a:solidFill>
                <a:latin typeface="Times New Roman" pitchFamily="18" charset="0"/>
              </a:rPr>
              <a:t> CÔNG CỘNG</a:t>
            </a:r>
            <a:endParaRPr lang="en-US" sz="4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sz="1800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58251399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ĐỜI TƯ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0662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rgbClr val="FFFF00"/>
                </a:solidFill>
                <a:latin typeface="Times New Roman" pitchFamily="18" charset="0"/>
              </a:rPr>
              <a:t> ... (-)...</a:t>
            </a:r>
            <a:endParaRPr lang="vi-VN" sz="9600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7478877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TÔN GIÁO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1818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CHÍNH TRỊ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80294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TÌNH DỤC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52600"/>
            <a:ext cx="91440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33023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NGUYÊN TẮC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GIẢI </a:t>
            </a: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QUYẾT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KHI HỌC SINH MẮC LỖI</a:t>
            </a: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 </a:t>
            </a:r>
            <a:endParaRPr lang="vi-VN" sz="8000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91450083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Roboto-Regular" charset="0"/>
              </a:rPr>
              <a:t>Tôn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trọng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đặt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vị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thế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lắng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nghe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em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Roboto-Regular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732493"/>
      </p:ext>
    </p:extLst>
  </p:cSld>
  <p:clrMapOvr>
    <a:masterClrMapping/>
  </p:clrMapOvr>
  <p:transition>
    <p:comb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06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Roboto-Regular" charset="0"/>
              </a:rPr>
              <a:t>Đặt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HS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vị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trí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nhận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thấu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cảm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xúc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mâu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thuẫn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với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mình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em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tâm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lý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xảy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ra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tương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tự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Roboto-Regular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480" y="3852922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989877"/>
      </p:ext>
    </p:extLst>
  </p:cSld>
  <p:clrMapOvr>
    <a:masterClrMapping/>
  </p:clrMapOvr>
  <p:transition>
    <p:comb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06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Roboto-Regular" charset="0"/>
              </a:rPr>
              <a:t>Khuyến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khích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vai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trò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chủ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trong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việc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lựa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định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Roboto-Regular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710049"/>
      </p:ext>
    </p:extLst>
  </p:cSld>
  <p:clrMapOvr>
    <a:masterClrMapping/>
  </p:clrMapOvr>
  <p:transition>
    <p:comb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914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Roboto-Regular" charset="0"/>
              </a:rPr>
              <a:t>Không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đồng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nhất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những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hành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bột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đánh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giá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ý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thức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đạo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đức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một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sinh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Roboto-Regular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02906"/>
      </p:ext>
    </p:extLst>
  </p:cSld>
  <p:clrMapOvr>
    <a:masterClrMapping/>
  </p:clrMapOvr>
  <p:transition>
    <p:comb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06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Roboto-Regular" charset="0"/>
              </a:rPr>
              <a:t>Dựa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đặc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lựa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chọn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phương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pháp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cho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hiệu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quả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khách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quan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công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bằng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Roboto-Regular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5325"/>
      </p:ext>
    </p:extLst>
  </p:cSld>
  <p:clrMapOvr>
    <a:masterClrMapping/>
  </p:clrMapOvr>
  <p:transition>
    <p:comb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9144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Roboto-Regular" charset="0"/>
              </a:rPr>
              <a:t>Cần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sự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tác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giữa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gia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đình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nhà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trường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để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cùng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dạy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dỗ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-Regular" charset="0"/>
              </a:rPr>
              <a:t>sinh</a:t>
            </a:r>
            <a:r>
              <a:rPr lang="en-US" sz="3600" b="1" dirty="0" smtClean="0">
                <a:solidFill>
                  <a:srgbClr val="0000CC"/>
                </a:solidFill>
                <a:latin typeface="Roboto-Regular" charset="0"/>
              </a:rPr>
              <a:t>.</a:t>
            </a:r>
            <a:endParaRPr lang="en-US" sz="3600" b="1" dirty="0">
              <a:solidFill>
                <a:srgbClr val="0000CC"/>
              </a:solidFill>
              <a:latin typeface="Roboto-Regular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52634"/>
      </p:ext>
    </p:extLst>
  </p:cSld>
  <p:clrMapOvr>
    <a:masterClrMapping/>
  </p:clrMapOvr>
  <p:transition>
    <p:comb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GIỜ GIẤC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1295400"/>
            <a:ext cx="9134475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269935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89154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Roboto-Regular" charset="0"/>
              </a:rPr>
              <a:t>Khích</a:t>
            </a:r>
            <a:r>
              <a:rPr lang="en-US" sz="28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lệ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tố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tích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cực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để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hạn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chế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tố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tiêu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cực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.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Ví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dụ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nhiều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học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lực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yếu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nhưng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lại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có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năng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khiếu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văn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nghệ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dục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thể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thao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rất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tốt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. </a:t>
            </a:r>
            <a:endParaRPr lang="en-US" sz="2800" b="1" dirty="0" smtClean="0">
              <a:solidFill>
                <a:srgbClr val="0000CC"/>
              </a:solidFill>
              <a:latin typeface="Roboto-Regular" charset="0"/>
            </a:endParaRPr>
          </a:p>
          <a:p>
            <a:pPr algn="ctr"/>
            <a:endParaRPr lang="en-US" sz="2800" b="1" dirty="0">
              <a:solidFill>
                <a:srgbClr val="0000CC"/>
              </a:solidFill>
              <a:latin typeface="Roboto-Regular" charset="0"/>
            </a:endParaRPr>
          </a:p>
          <a:p>
            <a:pPr algn="ctr"/>
            <a:r>
              <a:rPr lang="en-US" sz="2800" b="1" dirty="0" err="1" smtClean="0">
                <a:solidFill>
                  <a:srgbClr val="0000CC"/>
                </a:solidFill>
                <a:latin typeface="Roboto-Regular" charset="0"/>
              </a:rPr>
              <a:t>Chúng</a:t>
            </a:r>
            <a:r>
              <a:rPr lang="en-US" sz="2800" b="1" dirty="0" smtClean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ta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cần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khích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lệ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,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động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viên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các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em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phát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huy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điểm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mạnh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của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Roboto-Regular" charset="0"/>
              </a:rPr>
              <a:t>mình</a:t>
            </a:r>
            <a:r>
              <a:rPr lang="en-US" sz="2800" b="1" dirty="0">
                <a:solidFill>
                  <a:srgbClr val="0000CC"/>
                </a:solidFill>
                <a:latin typeface="Roboto-Regular" charset="0"/>
              </a:rPr>
              <a:t>.</a:t>
            </a: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15856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206797"/>
      </p:ext>
    </p:extLst>
  </p:cSld>
  <p:clrMapOvr>
    <a:masterClrMapping/>
  </p:clrMapOvr>
  <p:transition>
    <p:comb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143000"/>
            <a:ext cx="9067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Lấy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học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sinh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là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đối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tượng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trung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tâm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 smtClean="0">
                <a:solidFill>
                  <a:srgbClr val="0000CC"/>
                </a:solidFill>
                <a:latin typeface="Helvetica Neue" charset="0"/>
              </a:rPr>
              <a:t>để</a:t>
            </a:r>
            <a:endParaRPr lang="en-US" sz="3200" b="1" dirty="0" smtClean="0">
              <a:solidFill>
                <a:srgbClr val="0000CC"/>
              </a:solidFill>
              <a:latin typeface="Helvetica Neue" charset="0"/>
            </a:endParaRPr>
          </a:p>
          <a:p>
            <a:pPr algn="ctr"/>
            <a:r>
              <a:rPr lang="en-US" sz="3200" b="1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giải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Helvetica Neue" charset="0"/>
              </a:rPr>
              <a:t>quyết</a:t>
            </a:r>
            <a:r>
              <a:rPr lang="en-US" sz="3200" b="1" dirty="0">
                <a:solidFill>
                  <a:srgbClr val="0000CC"/>
                </a:solidFill>
                <a:latin typeface="Helvetica Neue" charset="0"/>
              </a:rPr>
              <a:t>.</a:t>
            </a:r>
          </a:p>
          <a:p>
            <a:r>
              <a:rPr lang="en-US" sz="3200" b="1" dirty="0">
                <a:solidFill>
                  <a:srgbClr val="0000CC"/>
                </a:solidFill>
              </a:rPr>
              <a:t/>
            </a:r>
            <a:br>
              <a:rPr lang="en-US" sz="3200" b="1" dirty="0">
                <a:solidFill>
                  <a:srgbClr val="0000CC"/>
                </a:solidFill>
              </a:rPr>
            </a:br>
            <a:endParaRPr lang="en-US" sz="32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81272"/>
      </p:ext>
    </p:extLst>
  </p:cSld>
  <p:clrMapOvr>
    <a:masterClrMapping/>
  </p:clrMapOvr>
  <p:transition>
    <p:comb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" y="1066800"/>
            <a:ext cx="91592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Dựa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trên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đối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tượng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cụ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thể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xử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lý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Times New Roman" charset="0"/>
              <a:ea typeface="Times New Roman" charset="0"/>
              <a:cs typeface="Times New Roman" charset="0"/>
            </a:endParaRPr>
          </a:p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tình</a:t>
            </a:r>
            <a:r>
              <a:rPr lang="en-US" sz="3600" b="1" dirty="0" smtClean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Times New Roman" charset="0"/>
                <a:ea typeface="Times New Roman" charset="0"/>
                <a:cs typeface="Times New Roman" charset="0"/>
              </a:rPr>
              <a:t>.</a:t>
            </a:r>
          </a:p>
          <a:p>
            <a:r>
              <a:rPr lang="en-US" b="1" dirty="0">
                <a:solidFill>
                  <a:srgbClr val="0000CC"/>
                </a:solidFill>
              </a:rPr>
              <a:t/>
            </a:r>
            <a:br>
              <a:rPr lang="en-US" b="1" dirty="0">
                <a:solidFill>
                  <a:srgbClr val="0000CC"/>
                </a:solidFill>
              </a:rPr>
            </a:br>
            <a:endParaRPr lang="en-US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172784"/>
      </p:ext>
    </p:extLst>
  </p:cSld>
  <p:clrMapOvr>
    <a:masterClrMapping/>
  </p:clrMapOvr>
  <p:transition>
    <p:comb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30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trước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, </a:t>
            </a:r>
            <a:endParaRPr lang="en-US" sz="3600" b="1" dirty="0" smtClean="0">
              <a:solidFill>
                <a:srgbClr val="0000CC"/>
              </a:solidFill>
              <a:latin typeface="Helvetica Neue" charset="0"/>
            </a:endParaRPr>
          </a:p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Helvetica Neue" charset="0"/>
              </a:rPr>
              <a:t>sau</a:t>
            </a:r>
            <a:r>
              <a:rPr lang="en-US" sz="3600" b="1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hợp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lý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.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</a:rPr>
              <a:t/>
            </a:r>
            <a:br>
              <a:rPr lang="en-US" sz="3600" b="1" dirty="0">
                <a:solidFill>
                  <a:srgbClr val="0000CC"/>
                </a:solidFill>
              </a:rPr>
            </a:b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295657"/>
      </p:ext>
    </p:extLst>
  </p:cSld>
  <p:clrMapOvr>
    <a:masterClrMapping/>
  </p:clrMapOvr>
  <p:transition>
    <p:comb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90600"/>
            <a:ext cx="89154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Chỉ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trực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tiếp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nắm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,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vào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thời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điểm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chưa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rõ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cần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tìm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hiểu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thêm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hoặc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đó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là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cá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nhân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</a:rPr>
              <a:t/>
            </a:r>
            <a:br>
              <a:rPr lang="en-US" sz="3600" b="1" dirty="0">
                <a:solidFill>
                  <a:srgbClr val="0000CC"/>
                </a:solidFill>
              </a:rPr>
            </a:b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028215"/>
      </p:ext>
    </p:extLst>
  </p:cSld>
  <p:clrMapOvr>
    <a:masterClrMapping/>
  </p:clrMapOvr>
  <p:transition>
    <p:comb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914400"/>
            <a:ext cx="89916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thêm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 smtClean="0">
                <a:solidFill>
                  <a:srgbClr val="0000CC"/>
                </a:solidFill>
                <a:latin typeface="Helvetica Neue" charset="0"/>
              </a:rPr>
              <a:t>huống</a:t>
            </a:r>
            <a:endParaRPr lang="en-US" sz="3600" b="1" dirty="0" smtClean="0">
              <a:solidFill>
                <a:srgbClr val="0000CC"/>
              </a:solidFill>
              <a:latin typeface="Helvetica Neue" charset="0"/>
            </a:endParaRPr>
          </a:p>
          <a:p>
            <a:pPr algn="ctr"/>
            <a:r>
              <a:rPr lang="en-US" sz="3600" b="1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vấn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đề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</a:rPr>
              <a:t/>
            </a:r>
            <a:br>
              <a:rPr lang="en-US" sz="3600" b="1" dirty="0">
                <a:solidFill>
                  <a:srgbClr val="0000CC"/>
                </a:solidFill>
              </a:rPr>
            </a:b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79269"/>
      </p:ext>
    </p:extLst>
  </p:cSld>
  <p:clrMapOvr>
    <a:masterClrMapping/>
  </p:clrMapOvr>
  <p:transition>
    <p:comb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ảnh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hưởng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đến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các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và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tiến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độ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của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bài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giảng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.</a:t>
            </a:r>
          </a:p>
          <a:p>
            <a:pPr algn="ctr"/>
            <a:r>
              <a:rPr lang="en-US" sz="3600" b="1" dirty="0">
                <a:solidFill>
                  <a:srgbClr val="0000CC"/>
                </a:solidFill>
              </a:rPr>
              <a:t/>
            </a:r>
            <a:br>
              <a:rPr lang="en-US" sz="3600" b="1" dirty="0">
                <a:solidFill>
                  <a:srgbClr val="0000CC"/>
                </a:solidFill>
              </a:rPr>
            </a:b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54595"/>
      </p:ext>
    </p:extLst>
  </p:cSld>
  <p:clrMapOvr>
    <a:masterClrMapping/>
  </p:clrMapOvr>
  <p:transition>
    <p:comb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14400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Luôn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hướng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động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viên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nhằm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giúp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học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sinh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phát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triển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sau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endParaRPr lang="en-US" sz="3600" b="1" dirty="0" smtClean="0">
              <a:solidFill>
                <a:srgbClr val="0000CC"/>
              </a:solidFill>
              <a:latin typeface="Helvetica Neue" charset="0"/>
            </a:endParaRPr>
          </a:p>
          <a:p>
            <a:pPr algn="ctr"/>
            <a:r>
              <a:rPr lang="en-US" sz="3600" b="1" dirty="0" err="1" smtClean="0">
                <a:solidFill>
                  <a:srgbClr val="0000CC"/>
                </a:solidFill>
                <a:latin typeface="Helvetica Neue" charset="0"/>
              </a:rPr>
              <a:t>khi</a:t>
            </a:r>
            <a:r>
              <a:rPr lang="en-US" sz="3600" b="1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tình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Helvetica Neue" charset="0"/>
              </a:rPr>
              <a:t>huống</a:t>
            </a:r>
            <a:r>
              <a:rPr lang="en-US" sz="3600" b="1" dirty="0">
                <a:solidFill>
                  <a:srgbClr val="0000CC"/>
                </a:solidFill>
                <a:latin typeface="Helvetica Neue" charset="0"/>
              </a:rPr>
              <a:t>.</a:t>
            </a:r>
          </a:p>
          <a:p>
            <a:r>
              <a:rPr lang="en-US" sz="3600" b="1" dirty="0">
                <a:solidFill>
                  <a:srgbClr val="0000CC"/>
                </a:solidFill>
              </a:rPr>
              <a:t/>
            </a:r>
            <a:br>
              <a:rPr lang="en-US" sz="3600" b="1" dirty="0">
                <a:solidFill>
                  <a:srgbClr val="0000CC"/>
                </a:solidFill>
              </a:rPr>
            </a:b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187500"/>
      </p:ext>
    </p:extLst>
  </p:cSld>
  <p:clrMapOvr>
    <a:masterClrMapping/>
  </p:clrMapOvr>
  <p:transition>
    <p:comb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152400" y="1066800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Mỗi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người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sẽ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cách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giải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quyết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khác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nhau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nên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không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bao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giờ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có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duy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nhất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"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đáp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 </a:t>
            </a:r>
            <a:r>
              <a:rPr lang="en-US" sz="3600" b="1" dirty="0" err="1">
                <a:solidFill>
                  <a:srgbClr val="0000CC"/>
                </a:solidFill>
                <a:latin typeface="Roboto" charset="0"/>
              </a:rPr>
              <a:t>án</a:t>
            </a:r>
            <a:r>
              <a:rPr lang="en-US" sz="3600" b="1" dirty="0">
                <a:solidFill>
                  <a:srgbClr val="0000CC"/>
                </a:solidFill>
                <a:latin typeface="Roboto" charset="0"/>
              </a:rPr>
              <a:t>"</a:t>
            </a:r>
            <a:endParaRPr lang="en-US" sz="3600" b="1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440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GHIM VÀ NHỚ</a:t>
            </a:r>
            <a:endParaRPr lang="en-US" altLang="en-US" sz="4400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76600"/>
            <a:ext cx="9144000" cy="439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756387"/>
      </p:ext>
    </p:extLst>
  </p:cSld>
  <p:clrMapOvr>
    <a:masterClrMapping/>
  </p:clrMapOvr>
  <p:transition>
    <p:comb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20 </a:t>
            </a: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ĐIỀU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GIÁO</a:t>
            </a: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 VIÊN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800" b="1" kern="0" dirty="0" smtClean="0">
                <a:solidFill>
                  <a:srgbClr val="FFFF00"/>
                </a:solidFill>
                <a:latin typeface="Times New Roman" pitchFamily="18" charset="0"/>
              </a:rPr>
              <a:t>PHẢI NHỚ KHI ĐỨNG LỚP</a:t>
            </a:r>
            <a:endParaRPr lang="vi-VN" sz="8800" b="1" kern="0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37625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DÁNG ĐI VÀ TỐC ĐỘ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261754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" y="1676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ctr">
              <a:buAutoNum type="arabicPeriod"/>
            </a:pPr>
            <a:r>
              <a:rPr lang="en-US" sz="3200" dirty="0" err="1" smtClean="0">
                <a:solidFill>
                  <a:srgbClr val="0000CC"/>
                </a:solidFill>
                <a:latin typeface="Helvetica Neue" charset="0"/>
              </a:rPr>
              <a:t>Bạn</a:t>
            </a:r>
            <a:r>
              <a:rPr lang="en-US" sz="3200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người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rất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gần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gũi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với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học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trò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,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vì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thế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hãy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cố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gắng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để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chúng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luôn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cởi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mở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với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bạn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. </a:t>
            </a:r>
            <a:endParaRPr lang="en-US" sz="3200" dirty="0" smtClean="0">
              <a:solidFill>
                <a:srgbClr val="0000CC"/>
              </a:solidFill>
              <a:latin typeface="Helvetica Neue" charset="0"/>
            </a:endParaRPr>
          </a:p>
          <a:p>
            <a:pPr algn="ctr"/>
            <a:r>
              <a:rPr lang="en-US" sz="3200" dirty="0" err="1" smtClean="0">
                <a:solidFill>
                  <a:srgbClr val="0000CC"/>
                </a:solidFill>
                <a:latin typeface="Helvetica Neue" charset="0"/>
              </a:rPr>
              <a:t>Hãy</a:t>
            </a:r>
            <a:r>
              <a:rPr lang="en-US" sz="3200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vừa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0000CC"/>
                </a:solidFill>
                <a:latin typeface="Helvetica Neue" charset="0"/>
              </a:rPr>
              <a:t>là</a:t>
            </a:r>
            <a:r>
              <a:rPr lang="en-US" sz="32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elvetica Neue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elvetica Neue" charset="0"/>
              </a:rPr>
              <a:t>vừa</a:t>
            </a:r>
            <a:r>
              <a:rPr lang="en-US" sz="32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elvetica Neue" charset="0"/>
              </a:rPr>
              <a:t>là</a:t>
            </a:r>
            <a:r>
              <a:rPr lang="en-US" sz="32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elvetica Neue" charset="0"/>
              </a:rPr>
              <a:t>thầy</a:t>
            </a:r>
            <a:r>
              <a:rPr lang="en-US" sz="32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elvetica Neue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3200" dirty="0" smtClean="0">
                <a:solidFill>
                  <a:srgbClr val="0000CC"/>
                </a:solidFill>
                <a:latin typeface="Helvetica Neue" charset="0"/>
              </a:rPr>
              <a:t>.</a:t>
            </a:r>
            <a:endParaRPr lang="en-US" sz="3200" dirty="0">
              <a:solidFill>
                <a:srgbClr val="0000CC"/>
              </a:solidFill>
              <a:latin typeface="Helvetica Neue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MỤC ĐÍCH VÀ NHIỆM VỤ CỦA NGƯỜI GIÁO VIÊN CHỦ NHIỆM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6060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217177"/>
      </p:ext>
    </p:extLst>
  </p:cSld>
  <p:clrMapOvr>
    <a:masterClrMapping/>
  </p:clrMapOvr>
  <p:transition>
    <p:comb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145542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Helvetica Neue" charset="0"/>
              </a:rPr>
              <a:t>2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cần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che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giấu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tình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cảm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của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mình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các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nhưng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tuyệt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đối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tránh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sự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ưu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ái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đặc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biệt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với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một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vài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em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nào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đó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cố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nhìn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thấy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ưu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ẩn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sâu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trong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mỗi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.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thể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chính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các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cũng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không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biết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mình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có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những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ưu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điểm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ấy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. </a:t>
            </a:r>
            <a:endParaRPr lang="en-US" sz="2800" dirty="0" smtClean="0">
              <a:solidFill>
                <a:srgbClr val="0000CC"/>
              </a:solidFill>
              <a:latin typeface="Helvetica Neue" charset="0"/>
            </a:endParaRPr>
          </a:p>
          <a:p>
            <a:pPr algn="ctr"/>
            <a:r>
              <a:rPr lang="en-US" sz="2800" dirty="0" err="1" smtClean="0">
                <a:solidFill>
                  <a:srgbClr val="0000CC"/>
                </a:solidFill>
                <a:latin typeface="Helvetica Neue" charset="0"/>
              </a:rPr>
              <a:t>Bạn</a:t>
            </a:r>
            <a:r>
              <a:rPr lang="en-US" sz="2800" dirty="0" smtClean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hãy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giúp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em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nhận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ra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,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phát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triển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0000CC"/>
                </a:solidFill>
                <a:latin typeface="Helvetica Neue" charset="0"/>
              </a:rPr>
              <a:t>thêm</a:t>
            </a:r>
            <a:r>
              <a:rPr lang="en-US" sz="2800" dirty="0" smtClean="0">
                <a:solidFill>
                  <a:srgbClr val="0000CC"/>
                </a:solidFill>
                <a:latin typeface="Helvetica Neue" charset="0"/>
              </a:rPr>
              <a:t>.</a:t>
            </a:r>
            <a:endParaRPr lang="en-US" sz="2800" dirty="0">
              <a:solidFill>
                <a:srgbClr val="0000CC"/>
              </a:solidFill>
              <a:latin typeface="Helvetica Neue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MỤC ĐÍCH VÀ NHIỆM VỤ CỦA NGƯỜI GIÁO VIÊN CHỦ NHIỆM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33076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7883"/>
      </p:ext>
    </p:extLst>
  </p:cSld>
  <p:clrMapOvr>
    <a:masterClrMapping/>
  </p:clrMapOvr>
  <p:transition>
    <p:comb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764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  <a:latin typeface="Helvetica Neue" charset="0"/>
              </a:rPr>
              <a:t>3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.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Đừng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dạy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học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tự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tin –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này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xa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lánh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rụt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rè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coi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thường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lắm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lời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ít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nói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không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ai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tính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đến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cứng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nhắc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khước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từ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;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quá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tốt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bụng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–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chúng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sẽ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bắt</a:t>
            </a:r>
            <a:r>
              <a:rPr lang="en-US" sz="2800" dirty="0">
                <a:solidFill>
                  <a:srgbClr val="FF0000"/>
                </a:solidFill>
                <a:latin typeface="Helvetica Neue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Helvetica Neue" charset="0"/>
              </a:rPr>
              <a:t>nạt</a:t>
            </a:r>
            <a:r>
              <a:rPr lang="en-US" sz="2800" dirty="0">
                <a:solidFill>
                  <a:srgbClr val="0000CC"/>
                </a:solidFill>
                <a:latin typeface="Helvetica Neue" charset="0"/>
              </a:rPr>
              <a:t>.</a:t>
            </a:r>
            <a:endParaRPr lang="en-US" sz="2800" b="0" i="0" u="none" strike="noStrike" dirty="0">
              <a:solidFill>
                <a:srgbClr val="0000CC"/>
              </a:solidFill>
              <a:effectLst/>
              <a:latin typeface="Helvetica Neue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MỤC ĐÍCH VÀ NHIỆM VỤ CỦA NGƯỜI GIÁO VIÊN CHỦ NHIỆM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23169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128223"/>
      </p:ext>
    </p:extLst>
  </p:cSld>
  <p:clrMapOvr>
    <a:masterClrMapping/>
  </p:clrMapOvr>
  <p:transition>
    <p:comb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9050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4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Vui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cùng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chia </a:t>
            </a:r>
            <a:r>
              <a:rPr lang="en-US" sz="2800" dirty="0" err="1">
                <a:solidFill>
                  <a:srgbClr val="FF0000"/>
                </a:solidFill>
              </a:rPr>
              <a:t>sẻ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cả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chúng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65060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82211"/>
      </p:ext>
    </p:extLst>
  </p:cSld>
  <p:clrMapOvr>
    <a:masterClrMapping/>
  </p:clrMapOvr>
  <p:transition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67640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smtClean="0">
                <a:solidFill>
                  <a:srgbClr val="0000CC"/>
                </a:solidFill>
              </a:rPr>
              <a:t>5</a:t>
            </a:r>
            <a:r>
              <a:rPr lang="en-US" sz="3200" dirty="0">
                <a:solidFill>
                  <a:srgbClr val="0000CC"/>
                </a:solidFill>
              </a:rPr>
              <a:t>. </a:t>
            </a:r>
            <a:r>
              <a:rPr lang="en-US" sz="3200" dirty="0" err="1">
                <a:solidFill>
                  <a:srgbClr val="0000CC"/>
                </a:solidFill>
              </a:rPr>
              <a:t>Cố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gắng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khơi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dậy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sự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tự</a:t>
            </a:r>
            <a:r>
              <a:rPr lang="en-US" sz="3200" dirty="0">
                <a:solidFill>
                  <a:srgbClr val="FF0000"/>
                </a:solidFill>
              </a:rPr>
              <a:t> tin </a:t>
            </a:r>
            <a:r>
              <a:rPr lang="en-US" sz="3200" dirty="0" err="1">
                <a:solidFill>
                  <a:srgbClr val="0000CC"/>
                </a:solidFill>
              </a:rPr>
              <a:t>trong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mỗi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em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học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sinh</a:t>
            </a:r>
            <a:r>
              <a:rPr lang="en-US" sz="3200" dirty="0">
                <a:solidFill>
                  <a:srgbClr val="0000CC"/>
                </a:solidFill>
              </a:rPr>
              <a:t>. </a:t>
            </a:r>
            <a:r>
              <a:rPr lang="en-US" sz="3200" dirty="0" err="1">
                <a:solidFill>
                  <a:srgbClr val="0000CC"/>
                </a:solidFill>
              </a:rPr>
              <a:t>Khi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đó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chúng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sẽ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đạt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tới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0000CC"/>
                </a:solidFill>
              </a:rPr>
              <a:t>nhiều</a:t>
            </a:r>
            <a:r>
              <a:rPr lang="en-US" sz="3200" dirty="0">
                <a:solidFill>
                  <a:srgbClr val="0000CC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đỉnh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</a:rPr>
              <a:t>cao</a:t>
            </a:r>
            <a:endParaRPr lang="en-US" sz="3200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học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tập</a:t>
            </a:r>
            <a:r>
              <a:rPr lang="en-US" sz="3200" dirty="0" smtClean="0">
                <a:solidFill>
                  <a:srgbClr val="FF0000"/>
                </a:solidFill>
              </a:rPr>
              <a:t>.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46060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9299"/>
      </p:ext>
    </p:extLst>
  </p:cSld>
  <p:clrMapOvr>
    <a:masterClrMapping/>
  </p:clrMapOvr>
  <p:transition>
    <p:comb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10640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6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đòi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hỏi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một</a:t>
            </a:r>
            <a:r>
              <a:rPr lang="en-US" sz="2800" dirty="0">
                <a:solidFill>
                  <a:srgbClr val="0000CC"/>
                </a:solidFill>
              </a:rPr>
              <a:t> “</a:t>
            </a:r>
            <a:r>
              <a:rPr lang="en-US" sz="2800" dirty="0" err="1">
                <a:solidFill>
                  <a:srgbClr val="0000CC"/>
                </a:solidFill>
              </a:rPr>
              <a:t>kỉ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luật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lí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tưởng</a:t>
            </a:r>
            <a:r>
              <a:rPr lang="en-US" sz="2800" dirty="0">
                <a:solidFill>
                  <a:srgbClr val="0000CC"/>
                </a:solidFill>
              </a:rPr>
              <a:t>” </a:t>
            </a:r>
            <a:r>
              <a:rPr lang="en-US" sz="2800" dirty="0" err="1">
                <a:solidFill>
                  <a:srgbClr val="0000CC"/>
                </a:solidFill>
              </a:rPr>
              <a:t>trong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giờ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độc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đoán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nhớ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rằng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cuộc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đứa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vì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vậy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làm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giờ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gò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cứng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nhắc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. Qua </a:t>
            </a:r>
            <a:r>
              <a:rPr lang="en-US" sz="2800" dirty="0" err="1">
                <a:solidFill>
                  <a:srgbClr val="0000CC"/>
                </a:solidFill>
              </a:rPr>
              <a:t>mỗi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giờ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đứa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trẻ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cần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trở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thành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một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nhân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cách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cởi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mở</a:t>
            </a:r>
            <a:r>
              <a:rPr lang="en-US" sz="2800" dirty="0">
                <a:solidFill>
                  <a:srgbClr val="0000CC"/>
                </a:solidFill>
              </a:rPr>
              <a:t>, say </a:t>
            </a:r>
            <a:r>
              <a:rPr lang="en-US" sz="2800" dirty="0" err="1">
                <a:solidFill>
                  <a:srgbClr val="0000CC"/>
                </a:solidFill>
              </a:rPr>
              <a:t>mê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sáng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tạo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phát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triển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toàn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diện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922752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546350"/>
      </p:ext>
    </p:extLst>
  </p:cSld>
  <p:clrMapOvr>
    <a:masterClrMapping/>
  </p:clrMapOvr>
  <p:transition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" y="15240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7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Cố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để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giờ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giảng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không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khuôn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mẫu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chuẩn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mực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Tuyệt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giờ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những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phát</a:t>
            </a:r>
            <a:r>
              <a:rPr lang="en-US" sz="2800" dirty="0">
                <a:solidFill>
                  <a:srgbClr val="FF0000"/>
                </a:solidFill>
              </a:rPr>
              <a:t> minh” </a:t>
            </a:r>
            <a:r>
              <a:rPr lang="en-US" sz="2800" dirty="0" err="1">
                <a:solidFill>
                  <a:srgbClr val="FF0000"/>
                </a:solidFill>
              </a:rPr>
              <a:t>nho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được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diễn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ra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chân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lí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nhỏ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được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phát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hiện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đỉnh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cao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trí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thức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được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chinh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phục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cuộc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tìm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kiếm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được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bắt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đầu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FF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922752"/>
            <a:ext cx="9144000" cy="3992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0292"/>
      </p:ext>
    </p:extLst>
  </p:cSld>
  <p:clrMapOvr>
    <a:masterClrMapping/>
  </p:clrMapOvr>
  <p:transition>
    <p:comb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8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Luôn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ghi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nhớ</a:t>
            </a:r>
            <a:r>
              <a:rPr lang="en-US" sz="2800" dirty="0">
                <a:solidFill>
                  <a:srgbClr val="0000CC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chiếc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đổ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đầy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thức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các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ngọn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đuốc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cần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được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thắp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lên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5164"/>
      </p:ext>
    </p:extLst>
  </p:cSld>
  <p:clrMapOvr>
    <a:masterClrMapping/>
  </p:clrMapOvr>
  <p:transition>
    <p:comb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15240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9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Mỗi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giảng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tiến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dù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nhỏ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phía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trước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khám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phá</a:t>
            </a:r>
            <a:r>
              <a:rPr lang="en-US" sz="2800" dirty="0">
                <a:solidFill>
                  <a:srgbClr val="FF0000"/>
                </a:solidFill>
              </a:rPr>
              <a:t> tri </a:t>
            </a:r>
            <a:r>
              <a:rPr lang="en-US" sz="2800" dirty="0" err="1">
                <a:solidFill>
                  <a:srgbClr val="FF0000"/>
                </a:solidFill>
              </a:rPr>
              <a:t>thức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sinh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cần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phải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vượt</a:t>
            </a:r>
            <a:r>
              <a:rPr lang="en-US" sz="2800" dirty="0">
                <a:solidFill>
                  <a:srgbClr val="0000CC"/>
                </a:solidFill>
              </a:rPr>
              <a:t> qua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khăn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trong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việc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tiếp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thu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kiến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thức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tính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toán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sao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mức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độ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khăn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thật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phù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hợp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770769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967721"/>
      </p:ext>
    </p:extLst>
  </p:cSld>
  <p:clrMapOvr>
    <a:masterClrMapping/>
  </p:clrMapOvr>
  <p:transition>
    <p:comb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4478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10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tìm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con </a:t>
            </a:r>
            <a:r>
              <a:rPr lang="en-US" sz="2800" dirty="0" err="1">
                <a:solidFill>
                  <a:srgbClr val="0000CC"/>
                </a:solidFill>
              </a:rPr>
              <a:t>đường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dễ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dàng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nhất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trong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việc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giảng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dạy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lười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nghĩ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chúng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thấy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sự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Điều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quan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trọng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nhất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phải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luôn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khích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lệ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luôn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ở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bên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chúng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khăn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4569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746410"/>
      </p:ext>
    </p:extLst>
  </p:cSld>
  <p:clrMapOvr>
    <a:masterClrMapping/>
  </p:clrMapOvr>
  <p:transition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GIỌNG NÓI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64920"/>
            <a:ext cx="7467601" cy="5593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32824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16002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11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Nhớ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rằng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trên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lớp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trẻ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cần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phải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cảm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thấy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hấp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dẫn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thú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vị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Chỉ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sự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hấp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dẫn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trung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chú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0000CC"/>
                </a:solidFill>
              </a:rPr>
              <a:t>.</a:t>
            </a:r>
          </a:p>
          <a:p>
            <a:pPr algn="ctr"/>
            <a:r>
              <a:rPr lang="en-US" sz="2800" dirty="0">
                <a:solidFill>
                  <a:srgbClr val="0000CC"/>
                </a:solidFill>
              </a:rPr>
              <a:t/>
            </a:r>
            <a:br>
              <a:rPr lang="en-US" sz="2800" dirty="0">
                <a:solidFill>
                  <a:srgbClr val="0000CC"/>
                </a:solidFill>
              </a:rPr>
            </a:br>
            <a:endParaRPr lang="en-US" sz="2800" b="0" i="0" u="none" strike="noStrike" dirty="0">
              <a:solidFill>
                <a:srgbClr val="0000CC"/>
              </a:solidFill>
              <a:effectLst/>
              <a:latin typeface="Helvetica Neue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TRONG GIỜ HỌC</a:t>
            </a:r>
          </a:p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GIÁO 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 </a:t>
            </a: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HÃY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71800"/>
            <a:ext cx="9144000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387902"/>
      </p:ext>
    </p:extLst>
  </p:cSld>
  <p:clrMapOvr>
    <a:masterClrMapping/>
  </p:clrMapOvr>
  <p:transition>
    <p:comb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15240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12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Đừng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ngại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thừa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một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vấn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đề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đó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cùng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chúng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tìm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câu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trả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lời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08003"/>
      </p:ext>
    </p:extLst>
  </p:cSld>
  <p:clrMapOvr>
    <a:masterClrMapping/>
  </p:clrMapOvr>
  <p:transition>
    <p:comb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13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bước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vào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lớp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nụ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cười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nhìn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mắt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từng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để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hiểu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được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tâm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trạng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vui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thì</a:t>
            </a:r>
            <a:r>
              <a:rPr lang="en-US" sz="2800" dirty="0">
                <a:solidFill>
                  <a:srgbClr val="0000CC"/>
                </a:solidFill>
              </a:rPr>
              <a:t> chia </a:t>
            </a:r>
            <a:r>
              <a:rPr lang="en-US" sz="2800" dirty="0" err="1">
                <a:solidFill>
                  <a:srgbClr val="0000CC"/>
                </a:solidFill>
              </a:rPr>
              <a:t>vui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buồn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thì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động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viên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412034"/>
      </p:ext>
    </p:extLst>
  </p:cSld>
  <p:clrMapOvr>
    <a:masterClrMapping/>
  </p:clrMapOvr>
  <p:transition>
    <p:comb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382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0000CC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14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kém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ảnh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hưởng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tốt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việc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thành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trò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cố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nào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có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thể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để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tránh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các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điểm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kém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tìm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cách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khác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để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khắc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phục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tình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trạng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này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65595"/>
      </p:ext>
    </p:extLst>
  </p:cSld>
  <p:clrMapOvr>
    <a:masterClrMapping/>
  </p:clrMapOvr>
  <p:transition>
    <p:comb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609600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 smtClean="0">
              <a:solidFill>
                <a:srgbClr val="0000CC"/>
              </a:solidFill>
            </a:endParaRPr>
          </a:p>
          <a:p>
            <a:endParaRPr lang="en-US" sz="2800" dirty="0">
              <a:solidFill>
                <a:srgbClr val="0000CC"/>
              </a:solidFill>
            </a:endParaRPr>
          </a:p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15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FF0000"/>
                </a:solidFill>
              </a:rPr>
              <a:t>Nếu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phải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giữa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hai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sinh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chọn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điểm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cao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hơn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chắp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đứa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trẻ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đôi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cánh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tin </a:t>
            </a:r>
            <a:r>
              <a:rPr lang="en-US" sz="2800" dirty="0" err="1">
                <a:solidFill>
                  <a:srgbClr val="0000CC"/>
                </a:solidFill>
              </a:rPr>
              <a:t>ở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cho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 hi </a:t>
            </a:r>
            <a:r>
              <a:rPr lang="en-US" sz="2800" dirty="0" err="1">
                <a:solidFill>
                  <a:srgbClr val="0000CC"/>
                </a:solidFill>
              </a:rPr>
              <a:t>vọng</a:t>
            </a:r>
            <a:r>
              <a:rPr lang="en-US" sz="2800" dirty="0" smtClean="0">
                <a:solidFill>
                  <a:srgbClr val="0000CC"/>
                </a:solidFill>
              </a:rPr>
              <a:t>.</a:t>
            </a:r>
            <a:endParaRPr lang="en-US" sz="2800" dirty="0">
              <a:solidFill>
                <a:srgbClr val="0000CC"/>
              </a:solidFill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16632"/>
      </p:ext>
    </p:extLst>
  </p:cSld>
  <p:clrMapOvr>
    <a:masterClrMapping/>
  </p:clrMapOvr>
  <p:transition>
    <p:comb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447800"/>
            <a:ext cx="9144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16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sợ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xin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lỗi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trò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nếu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thấy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mình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sai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>
                <a:solidFill>
                  <a:srgbClr val="FF0000"/>
                </a:solidFill>
              </a:rPr>
              <a:t>Xin </a:t>
            </a:r>
            <a:r>
              <a:rPr lang="en-US" sz="2800" dirty="0" err="1">
                <a:solidFill>
                  <a:srgbClr val="FF0000"/>
                </a:solidFill>
              </a:rPr>
              <a:t>lỗi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chỉ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tăng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uy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tín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của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mắt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thôi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Khi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các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em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mắc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lỗi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cũng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nóng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81467"/>
      </p:ext>
    </p:extLst>
  </p:cSld>
  <p:clrMapOvr>
    <a:masterClrMapping/>
  </p:clrMapOvr>
  <p:transition>
    <p:comb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524000"/>
            <a:ext cx="9144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00CC"/>
                </a:solidFill>
              </a:rPr>
              <a:t>17</a:t>
            </a:r>
            <a:r>
              <a:rPr lang="en-US" dirty="0">
                <a:solidFill>
                  <a:srgbClr val="0000CC"/>
                </a:solidFill>
              </a:rPr>
              <a:t>. </a:t>
            </a:r>
            <a:r>
              <a:rPr lang="en-US" dirty="0" err="1">
                <a:solidFill>
                  <a:srgbClr val="0000CC"/>
                </a:solidFill>
              </a:rPr>
              <a:t>Hãy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cố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gắng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sống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hết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mình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với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các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em</a:t>
            </a:r>
            <a:r>
              <a:rPr lang="en-US" dirty="0">
                <a:solidFill>
                  <a:srgbClr val="0000CC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Vui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vui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buồn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cùng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buồn</a:t>
            </a:r>
            <a:r>
              <a:rPr lang="en-US" dirty="0">
                <a:solidFill>
                  <a:srgbClr val="FF0000"/>
                </a:solidFill>
              </a:rPr>
              <a:t>. </a:t>
            </a:r>
            <a:r>
              <a:rPr lang="en-US" dirty="0" err="1">
                <a:solidFill>
                  <a:srgbClr val="FF0000"/>
                </a:solidFill>
              </a:rPr>
              <a:t>Đùa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nghịch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và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dạy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dỗ</a:t>
            </a:r>
            <a:r>
              <a:rPr lang="en-US" dirty="0">
                <a:solidFill>
                  <a:srgbClr val="0000CC"/>
                </a:solidFill>
              </a:rPr>
              <a:t>. </a:t>
            </a:r>
            <a:r>
              <a:rPr lang="en-US" dirty="0" err="1">
                <a:solidFill>
                  <a:srgbClr val="0000CC"/>
                </a:solidFill>
              </a:rPr>
              <a:t>Hãy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kiềm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chế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khi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các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em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nói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dối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và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đánh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nhau</a:t>
            </a:r>
            <a:r>
              <a:rPr lang="en-US" dirty="0">
                <a:solidFill>
                  <a:srgbClr val="0000CC"/>
                </a:solidFill>
              </a:rPr>
              <a:t>. </a:t>
            </a:r>
            <a:r>
              <a:rPr lang="en-US" dirty="0" err="1">
                <a:solidFill>
                  <a:srgbClr val="0000CC"/>
                </a:solidFill>
              </a:rPr>
              <a:t>Công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bằng</a:t>
            </a:r>
            <a:r>
              <a:rPr lang="en-US" dirty="0">
                <a:solidFill>
                  <a:srgbClr val="0000CC"/>
                </a:solidFill>
              </a:rPr>
              <a:t>, </a:t>
            </a:r>
            <a:r>
              <a:rPr lang="en-US" dirty="0" err="1">
                <a:solidFill>
                  <a:srgbClr val="0000CC"/>
                </a:solidFill>
              </a:rPr>
              <a:t>kiên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trì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và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trung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thực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là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khẩu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hiệu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của</a:t>
            </a:r>
            <a:r>
              <a:rPr lang="en-US" dirty="0">
                <a:solidFill>
                  <a:srgbClr val="0000CC"/>
                </a:solidFill>
              </a:rPr>
              <a:t> </a:t>
            </a:r>
            <a:r>
              <a:rPr lang="en-US" dirty="0" err="1">
                <a:solidFill>
                  <a:srgbClr val="0000CC"/>
                </a:solidFill>
              </a:rPr>
              <a:t>bạn</a:t>
            </a:r>
            <a:r>
              <a:rPr lang="en-US" dirty="0">
                <a:solidFill>
                  <a:srgbClr val="0000CC"/>
                </a:solidFill>
              </a:rPr>
              <a:t>.</a:t>
            </a:r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77601"/>
      </p:ext>
    </p:extLst>
  </p:cSld>
  <p:clrMapOvr>
    <a:masterClrMapping/>
  </p:clrMapOvr>
  <p:transition>
    <p:comb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1676400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18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Một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lần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nữa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xin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nhắc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lại</a:t>
            </a:r>
            <a:r>
              <a:rPr lang="en-US" sz="2800" dirty="0">
                <a:solidFill>
                  <a:srgbClr val="0000CC"/>
                </a:solidFill>
              </a:rPr>
              <a:t>:</a:t>
            </a:r>
          </a:p>
          <a:p>
            <a:pPr algn="ctr"/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kiềm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bình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tĩnh</a:t>
            </a:r>
            <a:r>
              <a:rPr lang="en-US" sz="2800" dirty="0">
                <a:solidFill>
                  <a:srgbClr val="FF0000"/>
                </a:solidFill>
              </a:rPr>
              <a:t> , </a:t>
            </a:r>
            <a:r>
              <a:rPr lang="en-US" sz="2800" dirty="0" err="1">
                <a:solidFill>
                  <a:srgbClr val="FF0000"/>
                </a:solidFill>
              </a:rPr>
              <a:t>kiên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trì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mềm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mỏng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FF660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ỨNG XỬ VỚI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48000"/>
            <a:ext cx="9144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512505"/>
      </p:ext>
    </p:extLst>
  </p:cSld>
  <p:clrMapOvr>
    <a:masterClrMapping/>
  </p:clrMapOvr>
  <p:transition>
    <p:comb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480" y="144780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19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Các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cuộc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gặp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gỡ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phụ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huynh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sinh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thiết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hiệu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quả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Mỗi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buổi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phụ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huynh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là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dịp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để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cung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cấp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thêm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cho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những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kiến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thức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về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tâm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lí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sư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phạm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về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quá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trình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tập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của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trẻ</a:t>
            </a:r>
            <a:r>
              <a:rPr lang="en-US" sz="2800" dirty="0">
                <a:solidFill>
                  <a:srgbClr val="0000CC"/>
                </a:solidFill>
              </a:rPr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b="0" i="0" u="none" strike="noStrike" dirty="0">
              <a:solidFill>
                <a:srgbClr val="555555"/>
              </a:solidFill>
              <a:effectLst/>
              <a:latin typeface="Helvetica Neue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66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VỚI CHA MẸ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331210"/>
            <a:ext cx="9128759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3064"/>
      </p:ext>
    </p:extLst>
  </p:cSld>
  <p:clrMapOvr>
    <a:masterClrMapping/>
  </p:clrMapOvr>
  <p:transition>
    <p:comb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" y="1524000"/>
            <a:ext cx="9144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solidFill>
                  <a:srgbClr val="0000CC"/>
                </a:solidFill>
              </a:rPr>
              <a:t>20</a:t>
            </a:r>
            <a:r>
              <a:rPr lang="en-US" sz="2800" dirty="0">
                <a:solidFill>
                  <a:srgbClr val="0000CC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Khi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tiếp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xúc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với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phụ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huynh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học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sinh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bạn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cần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nhớ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rằng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với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họ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đứa</a:t>
            </a:r>
            <a:r>
              <a:rPr lang="en-US" sz="2800" dirty="0">
                <a:solidFill>
                  <a:srgbClr val="FF0000"/>
                </a:solidFill>
              </a:rPr>
              <a:t> con </a:t>
            </a:r>
            <a:r>
              <a:rPr lang="en-US" sz="2800" dirty="0" err="1">
                <a:solidFill>
                  <a:srgbClr val="FF0000"/>
                </a:solidFill>
              </a:rPr>
              <a:t>là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quý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giá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nhất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đời</a:t>
            </a:r>
            <a:r>
              <a:rPr lang="en-US" sz="2800" dirty="0">
                <a:solidFill>
                  <a:srgbClr val="FF0000"/>
                </a:solidFill>
              </a:rPr>
              <a:t>. </a:t>
            </a:r>
            <a:r>
              <a:rPr lang="en-US" sz="2800" dirty="0" err="1">
                <a:solidFill>
                  <a:srgbClr val="0000CC"/>
                </a:solidFill>
              </a:rPr>
              <a:t>Vì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thế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bạn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hãy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hết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sức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tế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nhị</a:t>
            </a:r>
            <a:r>
              <a:rPr lang="en-US" sz="2800" dirty="0">
                <a:solidFill>
                  <a:srgbClr val="0000CC"/>
                </a:solidFill>
              </a:rPr>
              <a:t>, </a:t>
            </a:r>
            <a:r>
              <a:rPr lang="en-US" sz="2800" dirty="0" err="1">
                <a:solidFill>
                  <a:srgbClr val="0000CC"/>
                </a:solidFill>
              </a:rPr>
              <a:t>tránh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đừng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để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phụ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huynh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bị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tổn</a:t>
            </a:r>
            <a:r>
              <a:rPr lang="en-US" sz="2800" dirty="0">
                <a:solidFill>
                  <a:srgbClr val="0000CC"/>
                </a:solidFill>
              </a:rPr>
              <a:t> </a:t>
            </a:r>
            <a:r>
              <a:rPr lang="en-US" sz="2800" dirty="0" err="1">
                <a:solidFill>
                  <a:srgbClr val="0000CC"/>
                </a:solidFill>
              </a:rPr>
              <a:t>thương</a:t>
            </a:r>
            <a:r>
              <a:rPr lang="en-US" sz="2800" dirty="0">
                <a:solidFill>
                  <a:srgbClr val="0000CC"/>
                </a:solidFill>
              </a:rPr>
              <a:t>.</a:t>
            </a:r>
          </a:p>
          <a:p>
            <a:r>
              <a:rPr lang="en-US" dirty="0"/>
              <a:t/>
            </a:r>
            <a:br>
              <a:rPr lang="en-US" dirty="0"/>
            </a:br>
            <a:endParaRPr lang="en-US" b="0" i="0" u="none" strike="noStrike" dirty="0">
              <a:solidFill>
                <a:srgbClr val="555555"/>
              </a:solidFill>
              <a:effectLst/>
              <a:latin typeface="Helvetica Neue" charset="0"/>
            </a:endParaRPr>
          </a:p>
        </p:txBody>
      </p:sp>
      <p:sp>
        <p:nvSpPr>
          <p:cNvPr id="3" name="AutoShape 2"/>
          <p:cNvSpPr txBox="1">
            <a:spLocks noChangeArrowheads="1"/>
          </p:cNvSpPr>
          <p:nvPr/>
        </p:nvSpPr>
        <p:spPr bwMode="auto">
          <a:xfrm>
            <a:off x="0" y="0"/>
            <a:ext cx="9144000" cy="1295400"/>
          </a:xfrm>
          <a:prstGeom prst="rect">
            <a:avLst/>
          </a:prstGeom>
          <a:solidFill>
            <a:srgbClr val="000066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Blip>
                <a:blip r:embed="rId2"/>
              </a:buBlip>
              <a:defRPr sz="3200" b="1">
                <a:solidFill>
                  <a:schemeClr val="tx1"/>
                </a:solidFill>
                <a:latin typeface="VNI-Times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 b="1">
                <a:solidFill>
                  <a:schemeClr val="tx1"/>
                </a:solidFill>
                <a:latin typeface="VNI-Times" charset="0"/>
              </a:defRPr>
            </a:lvl2pPr>
            <a:lvl3pPr marL="1143000" indent="-228600">
              <a:spcBef>
                <a:spcPct val="20000"/>
              </a:spcBef>
              <a:buFont typeface="Wingdings" charset="2"/>
              <a:buChar char="§"/>
              <a:defRPr sz="2400" b="1">
                <a:solidFill>
                  <a:schemeClr val="tx1"/>
                </a:solidFill>
                <a:latin typeface="VNI-Times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 b="1">
                <a:solidFill>
                  <a:schemeClr val="tx1"/>
                </a:solidFill>
                <a:latin typeface="VNI-Times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NI-Times" charset="0"/>
              </a:defRPr>
            </a:lvl9pPr>
          </a:lstStyle>
          <a:p>
            <a:pPr algn="ctr">
              <a:buNone/>
            </a:pP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GIÁO </a:t>
            </a:r>
            <a:r>
              <a:rPr lang="en-US" sz="3600" cap="all" dirty="0">
                <a:solidFill>
                  <a:srgbClr val="FFFF00"/>
                </a:solidFill>
                <a:latin typeface="Barlow" charset="0"/>
              </a:rPr>
              <a:t>VIÊN CHỦ </a:t>
            </a:r>
            <a:r>
              <a:rPr lang="en-US" sz="3600" cap="all" dirty="0" smtClean="0">
                <a:solidFill>
                  <a:srgbClr val="FFFF00"/>
                </a:solidFill>
                <a:latin typeface="Barlow" charset="0"/>
              </a:rPr>
              <a:t>NHIỆM</a:t>
            </a:r>
          </a:p>
          <a:p>
            <a:pPr algn="ctr">
              <a:buNone/>
            </a:pPr>
            <a:r>
              <a:rPr lang="vi-VN" sz="3600" cap="all" dirty="0" smtClean="0">
                <a:solidFill>
                  <a:srgbClr val="FFFF00"/>
                </a:solidFill>
                <a:latin typeface="Barlow" charset="0"/>
              </a:rPr>
              <a:t>VỚI CHA MẸ HỌC SINH</a:t>
            </a:r>
            <a:endParaRPr lang="en-US" sz="3600" cap="all" dirty="0">
              <a:solidFill>
                <a:srgbClr val="FFFF00"/>
              </a:solidFill>
              <a:latin typeface="Barlow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" y="3331210"/>
            <a:ext cx="9128759" cy="351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44664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ÂM VỰC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674025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9900" b="1" kern="0" dirty="0" smtClean="0">
                <a:solidFill>
                  <a:srgbClr val="FFFF00"/>
                </a:solidFill>
                <a:latin typeface="Times New Roman" pitchFamily="18" charset="0"/>
              </a:rPr>
              <a:t>HÃY</a:t>
            </a:r>
            <a:endParaRPr lang="vi-VN" sz="16600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1541996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rgbClr val="FF0000"/>
                </a:solidFill>
                <a:latin typeface="Times New Roman" pitchFamily="18" charset="0"/>
              </a:rPr>
              <a:t>UYÊN SÂU</a:t>
            </a:r>
            <a:endParaRPr lang="en-US" sz="413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0180847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rgbClr val="FF0000"/>
                </a:solidFill>
                <a:latin typeface="Times New Roman" pitchFamily="18" charset="0"/>
              </a:rPr>
              <a:t>CÂU CHUYỆN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rgbClr val="FF0000"/>
                </a:solidFill>
                <a:latin typeface="Times New Roman" pitchFamily="18" charset="0"/>
              </a:rPr>
              <a:t>CUỘC ĐỜI</a:t>
            </a:r>
            <a:endParaRPr lang="en-US" sz="496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sz="4800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rgbClr val="FF0000"/>
                </a:solidFill>
                <a:latin typeface="Times New Roman" pitchFamily="18" charset="0"/>
              </a:rPr>
              <a:t>CÂU NÓI</a:t>
            </a:r>
            <a:endParaRPr lang="vi-VN" sz="54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rgbClr val="FF0000"/>
                </a:solidFill>
                <a:latin typeface="Times New Roman" pitchFamily="18" charset="0"/>
              </a:rPr>
              <a:t>CUỘC ĐỜI</a:t>
            </a:r>
            <a:endParaRPr lang="en-US" sz="115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60842774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rgbClr val="FFFF00"/>
                </a:solidFill>
                <a:latin typeface="Times New Roman" pitchFamily="18" charset="0"/>
              </a:rPr>
              <a:t>LUÔN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rgbClr val="FFFF00"/>
                </a:solidFill>
                <a:latin typeface="Times New Roman" pitchFamily="18" charset="0"/>
              </a:rPr>
              <a:t>.... </a:t>
            </a:r>
            <a:r>
              <a:rPr lang="vi-VN" sz="11500" b="1" kern="0" dirty="0" smtClean="0">
                <a:solidFill>
                  <a:srgbClr val="FFFF00"/>
                </a:solidFill>
                <a:latin typeface="Times New Roman" pitchFamily="18" charset="0"/>
              </a:rPr>
              <a:t>NHỚ</a:t>
            </a:r>
            <a:r>
              <a:rPr lang="vi-VN" sz="11500" b="1" kern="0" dirty="0" smtClean="0">
                <a:solidFill>
                  <a:srgbClr val="FFFF00"/>
                </a:solidFill>
                <a:latin typeface="Times New Roman" pitchFamily="18" charset="0"/>
              </a:rPr>
              <a:t>.....</a:t>
            </a:r>
            <a:endParaRPr lang="vi-VN" sz="9600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363709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itchFamily="18" charset="0"/>
              </a:rPr>
              <a:t>Đừng quên </a:t>
            </a:r>
            <a:r>
              <a:rPr lang="en-US" sz="5400" b="1" kern="0" dirty="0">
                <a:solidFill>
                  <a:srgbClr val="FF0000"/>
                </a:solidFill>
                <a:latin typeface="Times New Roman" pitchFamily="18" charset="0"/>
              </a:rPr>
              <a:t>n</a:t>
            </a:r>
            <a:r>
              <a:rPr lang="vi-VN" sz="5400" b="1" kern="0" dirty="0">
                <a:solidFill>
                  <a:srgbClr val="FF0000"/>
                </a:solidFill>
                <a:latin typeface="Times New Roman" pitchFamily="18" charset="0"/>
              </a:rPr>
              <a:t>guyên tắt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3800" b="1" kern="0" dirty="0">
                <a:solidFill>
                  <a:srgbClr val="FF0000"/>
                </a:solidFill>
                <a:latin typeface="Times New Roman" pitchFamily="18" charset="0"/>
              </a:rPr>
              <a:t>THU NHỎ</a:t>
            </a:r>
            <a:endParaRPr lang="en-US" sz="138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26777496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itchFamily="18" charset="0"/>
              </a:rPr>
              <a:t>TẤT CẢ SẼ ĐỂ LẠI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6600" b="1" kern="0" dirty="0">
                <a:solidFill>
                  <a:srgbClr val="FF0000"/>
                </a:solidFill>
                <a:latin typeface="Times New Roman" pitchFamily="18" charset="0"/>
              </a:rPr>
              <a:t>VẾT</a:t>
            </a:r>
            <a:endParaRPr lang="en-US" sz="166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itchFamily="18" charset="0"/>
              </a:rPr>
              <a:t>CÁI GIÁ LÀ MỘT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>
                <a:solidFill>
                  <a:srgbClr val="FF0000"/>
                </a:solidFill>
                <a:latin typeface="Times New Roman" pitchFamily="18" charset="0"/>
              </a:rPr>
              <a:t>CUỘC ĐỜI</a:t>
            </a:r>
            <a:endParaRPr lang="en-US" sz="115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itchFamily="18" charset="0"/>
              </a:rPr>
              <a:t>NẾU CON MÌNH BỊ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3800" b="1" kern="0" dirty="0">
                <a:solidFill>
                  <a:srgbClr val="FF0000"/>
                </a:solidFill>
                <a:latin typeface="Times New Roman" pitchFamily="18" charset="0"/>
              </a:rPr>
              <a:t>NHƯ VẬY</a:t>
            </a:r>
            <a:endParaRPr lang="en-US" sz="138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914400"/>
            <a:ext cx="9144000" cy="5410200"/>
          </a:xfrm>
          <a:prstGeom prst="roundRect">
            <a:avLst/>
          </a:prstGeom>
          <a:solidFill>
            <a:schemeClr val="accent3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>
                <a:solidFill>
                  <a:srgbClr val="FF0000"/>
                </a:solidFill>
                <a:latin typeface="Times New Roman" pitchFamily="18" charset="0"/>
              </a:rPr>
              <a:t>CÓ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6600" b="1" kern="0" dirty="0">
                <a:solidFill>
                  <a:srgbClr val="FF0000"/>
                </a:solidFill>
                <a:latin typeface="Times New Roman" pitchFamily="18" charset="0"/>
              </a:rPr>
              <a:t>ĐÁNG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6600" b="1" kern="0" dirty="0">
                <a:solidFill>
                  <a:srgbClr val="FF0000"/>
                </a:solidFill>
                <a:latin typeface="Times New Roman" pitchFamily="18" charset="0"/>
              </a:rPr>
              <a:t>KHÔNG !?!</a:t>
            </a:r>
            <a:endParaRPr lang="en-US" sz="6600" b="1" kern="0" dirty="0">
              <a:solidFill>
                <a:srgbClr val="FF0000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TÓC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8957" y="1295400"/>
            <a:ext cx="6056244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41306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>
                <a:solidFill>
                  <a:schemeClr val="bg1"/>
                </a:solidFill>
                <a:latin typeface="Times New Roman" pitchFamily="18" charset="0"/>
              </a:rPr>
              <a:t>....Chúng ta đã...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>
                <a:solidFill>
                  <a:schemeClr val="bg1"/>
                </a:solidFill>
                <a:latin typeface="Times New Roman" pitchFamily="18" charset="0"/>
              </a:rPr>
              <a:t>TRÒN VAI</a:t>
            </a:r>
            <a:endParaRPr lang="en-US" sz="115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72263317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399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2" descr="C:\Users\HP\Desktop\cotich-ve-nguoi-thay-cut-tay-mu-mot-m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046007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80"/>
            <a:ext cx="9143999" cy="6839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26555"/>
      </p:ext>
    </p:extLst>
  </p:cSld>
  <p:clrMapOvr>
    <a:masterClrMapping/>
  </p:clrMapOvr>
  <p:transition>
    <p:comb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166"/>
            <a:ext cx="9144000" cy="6863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411310"/>
      </p:ext>
    </p:extLst>
  </p:cSld>
  <p:clrMapOvr>
    <a:masterClrMapping/>
  </p:clrMapOvr>
  <p:transition>
    <p:comb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3" descr="C:\Users\HP\Desktop\co-giao-khong-lay-chong-de-day-chu-cho-tre-em-ngheo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5042772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19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4" descr="C:\Users\HP\Desktop\cam-dong-nhung-giao-vien-xa-than-cuu-hoc-tro-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47617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430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4" name="Picture 5" descr="C:\Users\HP\Desktop\cam-dong-nhung-giao-vien-xa-than-cuu-hoc-tro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48921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....trẻ...</a:t>
            </a:r>
            <a:endParaRPr lang="vi-VN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1500" b="1" kern="0" dirty="0" smtClean="0">
                <a:solidFill>
                  <a:schemeClr val="bg1"/>
                </a:solidFill>
                <a:latin typeface="Times New Roman" pitchFamily="18" charset="0"/>
              </a:rPr>
              <a:t>CHÚNG TA</a:t>
            </a:r>
            <a:endParaRPr lang="en-US" sz="115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30678241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952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95235" name="Picture 5" descr="C:\Users\HP\Desktop\tre-con-1-822539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962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96259" name="Picture 3" descr="C:\Users\HP\Desktop\tre-con-2-213750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TRANG PHỤC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5400"/>
            <a:ext cx="914400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9853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972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97283" name="Picture 2" descr="C:\Users\HP\Desktop\tre-con-3-938601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15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983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98307" name="Picture 2" descr="C:\Users\HP\Desktop\tre-con-4-157790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5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993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99331" name="Picture 4" descr="C:\Users\HP\Desktop\tre-con-5-473117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03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00355" name="Picture 3" descr="C:\Users\HP\Desktop\tre-con-6-951247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75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13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01379" name="Picture 2" descr="C:\Users\HP\Desktop\tre-con-7-734682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24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02403" name="Picture 4" descr="C:\Users\HP\Desktop\tre-con-8-480756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34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03427" name="Picture 3" descr="C:\Users\HP\Desktop\tre-con-12-628144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44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04451" name="Picture 2" descr="C:\Users\HP\Desktop\tre-con-10-629156-1369990870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60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sp>
        <p:nvSpPr>
          <p:cNvPr id="1054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vi-VN" altLang="en-US"/>
          </a:p>
        </p:txBody>
      </p:sp>
      <p:pic>
        <p:nvPicPr>
          <p:cNvPr id="105475" name="Picture 2" descr="C:\Users\HP\Desktop\tre-con-11-917692-1369990871_500x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6700" cy="952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DUA TRE AN CAP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48" y="4762"/>
            <a:ext cx="9136251" cy="6853238"/>
          </a:xfrm>
        </p:spPr>
      </p:pic>
    </p:spTree>
    <p:extLst>
      <p:ext uri="{BB962C8B-B14F-4D97-AF65-F5344CB8AC3E}">
        <p14:creationId xmlns:p14="http://schemas.microsoft.com/office/powerpoint/2010/main" val="841148365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MÀU SẮC...TRANG PHỤC</a:t>
            </a:r>
            <a:endParaRPr lang="en-US" sz="5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2954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896499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A29717-D0DF-E848-A4E7-DE0CD6C21916}" type="slidenum">
              <a:rPr lang="en-US" altLang="en-US" sz="2600" b="0">
                <a:latin typeface="Arial Narrow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90</a:t>
            </a:fld>
            <a:endParaRPr lang="en-US" altLang="en-US" sz="2600" b="0">
              <a:latin typeface="Arial Narrow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Diễn giả - Chuyên gia Tâm lý </a:t>
            </a:r>
            <a:r>
              <a:rPr lang="mr-IN" altLang="en-US" b="1">
                <a:solidFill>
                  <a:srgbClr val="FF0000"/>
                </a:solidFill>
                <a:latin typeface="Times New Roman" charset="0"/>
              </a:rPr>
              <a:t>–</a:t>
            </a: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vi-VN" altLang="en-US" b="1">
                <a:solidFill>
                  <a:srgbClr val="FF0000"/>
                </a:solidFill>
                <a:latin typeface="Times New Roman" charset="0"/>
              </a:rPr>
              <a:t>Tiến sĩ</a:t>
            </a: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 Huỳnh Anh Bình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 0908.214.208  -  huynhanhbinh2002@</a:t>
            </a:r>
            <a:r>
              <a:rPr lang="vi-VN" altLang="en-US" b="1">
                <a:solidFill>
                  <a:srgbClr val="FF0000"/>
                </a:solidFill>
                <a:latin typeface="Times New Roman" charset="0"/>
              </a:rPr>
              <a:t>gmail</a:t>
            </a: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.com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Facebook: Huỳnh Anh Bình</a:t>
            </a:r>
            <a:endParaRPr lang="en-US" altLang="en-US" sz="2400" b="1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endParaRPr lang="en-US" altLang="en-US" sz="2400" b="1">
              <a:solidFill>
                <a:srgbClr val="FF3300"/>
              </a:solidFill>
              <a:latin typeface="Times New Roman" charset="0"/>
            </a:endParaRPr>
          </a:p>
        </p:txBody>
      </p:sp>
      <p:pic>
        <p:nvPicPr>
          <p:cNvPr id="62468" name="Picture 2" descr="E:\BINH KO VAO\BINH - CA NHAN - KHONG VAO\BI DI BAO CAO\HINH CHON LOC\13216927431266658174_574_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557</TotalTime>
  <Words>1666</Words>
  <Application>Microsoft Macintosh PowerPoint</Application>
  <PresentationFormat>On-screen Show (4:3)</PresentationFormat>
  <Paragraphs>203</Paragraphs>
  <Slides>90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90</vt:i4>
      </vt:variant>
    </vt:vector>
  </HeadingPairs>
  <TitlesOfParts>
    <vt:vector size="101" baseType="lpstr">
      <vt:lpstr>Arial Narrow</vt:lpstr>
      <vt:lpstr>Barlow</vt:lpstr>
      <vt:lpstr>Calibri</vt:lpstr>
      <vt:lpstr>Helvetica Neue</vt:lpstr>
      <vt:lpstr>Roboto</vt:lpstr>
      <vt:lpstr>Roboto-Regular</vt:lpstr>
      <vt:lpstr>Times New Roman</vt:lpstr>
      <vt:lpstr>VNI-Times</vt:lpstr>
      <vt:lpstr>Wingdings</vt:lpstr>
      <vt:lpstr>Arial</vt:lpstr>
      <vt:lpstr>Capsules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59</cp:revision>
  <dcterms:created xsi:type="dcterms:W3CDTF">2018-05-27T03:15:06Z</dcterms:created>
  <dcterms:modified xsi:type="dcterms:W3CDTF">2021-01-25T23:41:30Z</dcterms:modified>
</cp:coreProperties>
</file>